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78" r:id="rId2"/>
    <p:sldId id="347" r:id="rId3"/>
    <p:sldId id="350" r:id="rId4"/>
    <p:sldId id="352" r:id="rId5"/>
    <p:sldId id="354" r:id="rId6"/>
    <p:sldId id="365" r:id="rId7"/>
    <p:sldId id="355" r:id="rId8"/>
    <p:sldId id="359" r:id="rId9"/>
    <p:sldId id="370" r:id="rId10"/>
    <p:sldId id="369" r:id="rId11"/>
    <p:sldId id="371" r:id="rId12"/>
    <p:sldId id="373" r:id="rId13"/>
    <p:sldId id="362" r:id="rId14"/>
    <p:sldId id="374" r:id="rId15"/>
    <p:sldId id="375" r:id="rId16"/>
    <p:sldId id="37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35" autoAdjust="0"/>
    <p:restoredTop sz="76240" autoAdjust="0"/>
  </p:normalViewPr>
  <p:slideViewPr>
    <p:cSldViewPr snapToGrid="0">
      <p:cViewPr varScale="1">
        <p:scale>
          <a:sx n="63" d="100"/>
          <a:sy n="63" d="100"/>
        </p:scale>
        <p:origin x="984" y="48"/>
      </p:cViewPr>
      <p:guideLst/>
    </p:cSldViewPr>
  </p:slideViewPr>
  <p:outlineViewPr>
    <p:cViewPr>
      <p:scale>
        <a:sx n="33" d="100"/>
        <a:sy n="33" d="100"/>
      </p:scale>
      <p:origin x="0" y="-25757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altLang="zh-CN" dirty="0"/>
              <a:t>Hi I</a:t>
            </a:r>
            <a:r>
              <a:rPr lang="zh-CN" altLang="en-US" dirty="0"/>
              <a:t>‘</a:t>
            </a:r>
            <a:r>
              <a:rPr lang="en-AU" altLang="zh-CN" dirty="0"/>
              <a:t>m Junlin Han, I will </a:t>
            </a:r>
            <a:r>
              <a:rPr lang="en-US" altLang="zh-CN" dirty="0"/>
              <a:t>introduce our work Blind Image Decomposition.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13C03-E320-4525-9553-54EF1A54A08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0910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are some visual results of </a:t>
            </a:r>
            <a:r>
              <a:rPr lang="en-US" dirty="0" err="1"/>
              <a:t>BIDeN</a:t>
            </a:r>
            <a:r>
              <a:rPr lang="en-US" dirty="0"/>
              <a:t> and other baselines. Baselines are also trained in the BID setting. We can see that </a:t>
            </a:r>
            <a:r>
              <a:rPr lang="en-US" dirty="0" err="1"/>
              <a:t>BIDeN</a:t>
            </a:r>
            <a:r>
              <a:rPr lang="en-US" dirty="0"/>
              <a:t> is good with all components, while strong baselines like </a:t>
            </a:r>
            <a:r>
              <a:rPr lang="en-US" dirty="0" err="1"/>
              <a:t>MPRNet</a:t>
            </a:r>
            <a:r>
              <a:rPr lang="en-US" dirty="0"/>
              <a:t> and </a:t>
            </a:r>
            <a:r>
              <a:rPr lang="en-US" dirty="0" err="1"/>
              <a:t>Restormer</a:t>
            </a:r>
            <a:r>
              <a:rPr lang="en-US" dirty="0"/>
              <a:t> sometimes can not remove raindrop and haze. 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010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Taks</a:t>
            </a:r>
            <a:r>
              <a:rPr lang="en-AU" dirty="0"/>
              <a:t> II.B aims to compare the BID training setting and conventional image decomposition setting. Here we show some visual results of </a:t>
            </a:r>
            <a:r>
              <a:rPr lang="en-AU" dirty="0" err="1"/>
              <a:t>MPRNet</a:t>
            </a:r>
            <a:r>
              <a:rPr lang="en-AU" dirty="0"/>
              <a:t> and </a:t>
            </a:r>
            <a:r>
              <a:rPr lang="en-AU" dirty="0" err="1"/>
              <a:t>BIDeN</a:t>
            </a:r>
            <a:r>
              <a:rPr lang="en-AU" dirty="0"/>
              <a:t> on real images. Both </a:t>
            </a:r>
            <a:r>
              <a:rPr lang="en-AU" dirty="0" err="1"/>
              <a:t>MPRNet</a:t>
            </a:r>
            <a:r>
              <a:rPr lang="en-AU" dirty="0"/>
              <a:t> and </a:t>
            </a:r>
            <a:r>
              <a:rPr lang="en-AU" dirty="0" err="1"/>
              <a:t>BIDeN</a:t>
            </a:r>
            <a:r>
              <a:rPr lang="en-AU" dirty="0"/>
              <a:t> are trained with conventional image decomposition setting and BID setting. In the conventional setting, we train models with 4x more data and training iterations than the BID setting. </a:t>
            </a:r>
            <a:r>
              <a:rPr lang="en-US" dirty="0">
                <a:effectLst/>
                <a:latin typeface="Arial" panose="020B0604020202020204" pitchFamily="34" charset="0"/>
              </a:rPr>
              <a:t>In summary, models trained under the BID setting are more robust in restoring real-world images.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148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effectLst/>
                <a:latin typeface="Arial" panose="020B0604020202020204" pitchFamily="34" charset="0"/>
              </a:rPr>
              <a:t>Quantitative results further validate </a:t>
            </a:r>
            <a:r>
              <a:rPr lang="en-US" dirty="0">
                <a:effectLst/>
                <a:latin typeface="Arial" panose="020B0604020202020204" pitchFamily="34" charset="0"/>
              </a:rPr>
              <a:t>the generality and robustness of the BID setting in real-world scenarios. Models trained under the BID setting are good at processing all kinds of natural images.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089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Task III is designed to jointly perform multiple tasks with uncertainty in one go</a:t>
            </a:r>
            <a:r>
              <a:rPr lang="en-AU" dirty="0">
                <a:effectLst/>
                <a:latin typeface="Arial" panose="020B0604020202020204" pitchFamily="34" charset="0"/>
              </a:rPr>
              <a:t>,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which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is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an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attempt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towards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a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unified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model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for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various</a:t>
            </a:r>
            <a:r>
              <a:rPr lang="zh-CN" altLang="en-US" dirty="0">
                <a:effectLst/>
                <a:latin typeface="Arial" panose="020B0604020202020204" pitchFamily="34" charset="0"/>
              </a:rPr>
              <a:t> </a:t>
            </a:r>
            <a:r>
              <a:rPr lang="en-AU" altLang="zh-CN" dirty="0">
                <a:effectLst/>
                <a:latin typeface="Arial" panose="020B0604020202020204" pitchFamily="34" charset="0"/>
              </a:rPr>
              <a:t>low-level vision tasks. We have shadow, reflection, and watermark in this task. </a:t>
            </a:r>
            <a:r>
              <a:rPr lang="en-US" dirty="0"/>
              <a:t>We follow the physical imaging model to generated mixed images.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64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 this task, baselines are trained in the shadow removal setting. Though not as good as strong baselines designed for shadow removal task, </a:t>
            </a:r>
            <a:r>
              <a:rPr lang="en-AU" dirty="0" err="1"/>
              <a:t>BIDeN</a:t>
            </a:r>
            <a:r>
              <a:rPr lang="en-AU" dirty="0"/>
              <a:t> still shows reasonable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130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compare </a:t>
            </a:r>
            <a:r>
              <a:rPr lang="en-US" dirty="0" err="1"/>
              <a:t>BIDeN</a:t>
            </a:r>
            <a:r>
              <a:rPr lang="en-US" dirty="0"/>
              <a:t> to other shadow removal baselines. </a:t>
            </a:r>
            <a:r>
              <a:rPr lang="en-US" dirty="0" err="1"/>
              <a:t>BIDeN</a:t>
            </a:r>
            <a:r>
              <a:rPr lang="en-US" dirty="0"/>
              <a:t> trained under the BID setting show lower results than those shadow removal baselines, which suggests  the BID training setting can be very challenging. 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994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conclusion, we propose a new task that better adapts to complex real-world environments.  Codes and datasets of this paper are all available.  Thanks for your attention.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80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First, I’d like to raise a question, what is rain? In most time, we think rain exists as rain streak.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In a driving environment, when we look through the glass, rain may also exist as rain drops.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What else may come along with rain? When the temperature is under some conditions, the falling </a:t>
            </a:r>
            <a:r>
              <a:rPr lang="en-US" b="1" dirty="0">
                <a:effectLst/>
              </a:rPr>
              <a:t>precipitation</a:t>
            </a:r>
            <a:r>
              <a:rPr lang="en-AU" dirty="0"/>
              <a:t> can be snow.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And do not forget haze, which also comes along quite often with raining.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21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aforementioned four components may occur solely, or as an arbitrary combination in real-world. We need to consider the existence and intensity of every component. When we talk about raining, it can be one of these 6  cases presented here.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495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Here is a demo of the Blind Image Decomposition setting. We pre-define some source components containing  images of a certain class. We randomly choose images from different sources, then mix them. We want to have a method to predict the sources involved in mixing, as well as separate and reconstruct individual images involved in mixing.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448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 goal of BID task can be summarized using two key words, predict and separate, where we want to a model to </a:t>
            </a:r>
            <a:r>
              <a:rPr lang="en-US" dirty="0">
                <a:solidFill>
                  <a:srgbClr val="00B050"/>
                </a:solidFill>
              </a:rPr>
              <a:t>p</a:t>
            </a:r>
            <a:r>
              <a:rPr lang="en-US" altLang="zh-CN" dirty="0">
                <a:solidFill>
                  <a:srgbClr val="00B050"/>
                </a:solidFill>
              </a:rPr>
              <a:t>redict</a:t>
            </a:r>
            <a:r>
              <a:rPr lang="en-US" altLang="zh-CN" dirty="0"/>
              <a:t> the components involved in mixing and separate  individual images involved in mixing.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425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BID is a novel task, we designed a simple yet general, and flexible model to perform all kinds of BID tasks. Our model is named </a:t>
            </a:r>
            <a:r>
              <a:rPr lang="en-US" dirty="0" err="1"/>
              <a:t>BIDeN</a:t>
            </a:r>
            <a:r>
              <a:rPr lang="en-US" dirty="0"/>
              <a:t>, which is short for Blind Image Decomposition Network. The design of </a:t>
            </a:r>
            <a:r>
              <a:rPr lang="en-US" dirty="0" err="1"/>
              <a:t>BIDeN</a:t>
            </a:r>
            <a:r>
              <a:rPr lang="en-US" dirty="0"/>
              <a:t> is based on GANs, we introduce a multiple-scale encoder, and multiple heads corresponding to each source component to perform the separate and reconstruct task. The source prediction task is performed in the Discriminator.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81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</a:t>
            </a:r>
            <a:r>
              <a:rPr lang="en-US" altLang="zh-CN" dirty="0"/>
              <a:t>look at</a:t>
            </a:r>
            <a:r>
              <a:rPr lang="en-US" dirty="0"/>
              <a:t> BID datasets. We built 3 BID datasets in total. </a:t>
            </a:r>
            <a:r>
              <a:rPr lang="en-US" altLang="zh-CN" dirty="0"/>
              <a:t>In this talk, we will focus on the later two datasets and their BID tasks.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81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 II.A is </a:t>
            </a:r>
            <a:r>
              <a:rPr lang="en-US" dirty="0" err="1"/>
              <a:t>deraining</a:t>
            </a:r>
            <a:r>
              <a:rPr lang="en-US" dirty="0"/>
              <a:t> in driving. </a:t>
            </a:r>
            <a:r>
              <a:rPr lang="en-US" dirty="0" err="1"/>
              <a:t>Deraining</a:t>
            </a:r>
            <a:r>
              <a:rPr lang="en-US" dirty="0"/>
              <a:t> task can be important in a driving environment, we employ cityscape as rain-free images. Other components are rain streak, raindrop, haze, and snow. We follow the physical imaging model to generate raining images.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46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we present the results of </a:t>
            </a:r>
            <a:r>
              <a:rPr lang="en-US" dirty="0" err="1"/>
              <a:t>BIDeN</a:t>
            </a:r>
            <a:r>
              <a:rPr lang="en-US" dirty="0"/>
              <a:t> on 6 testing cases. Except for raindrop masks.  </a:t>
            </a:r>
            <a:r>
              <a:rPr lang="en-US" dirty="0" err="1"/>
              <a:t>BIDeN</a:t>
            </a:r>
            <a:r>
              <a:rPr lang="en-US" dirty="0"/>
              <a:t> overall performs well on all source components, and shows very high accuracy in the source prediction task.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53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6" Type="http://schemas.openxmlformats.org/officeDocument/2006/relationships/image" Target="../media/image12.png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2.m4a"/><Relationship Id="rId7" Type="http://schemas.openxmlformats.org/officeDocument/2006/relationships/image" Target="../media/image1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media4.m4a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8.m4a"/><Relationship Id="rId7" Type="http://schemas.openxmlformats.org/officeDocument/2006/relationships/image" Target="../media/image29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97D38-E54F-0801-5C80-9F8566D93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000" y="1678329"/>
            <a:ext cx="9144000" cy="653704"/>
          </a:xfrm>
        </p:spPr>
        <p:txBody>
          <a:bodyPr>
            <a:noAutofit/>
          </a:bodyPr>
          <a:lstStyle/>
          <a:p>
            <a:r>
              <a:rPr lang="en-US" sz="4400" b="1" dirty="0"/>
              <a:t>Blind Image Decomposition</a:t>
            </a:r>
            <a:endParaRPr lang="en-AU" sz="4400" b="1" dirty="0"/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671AD73-F2E6-28B5-4B29-1F18D2D53840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3704400"/>
            <a:ext cx="1332000" cy="1332000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2D65183-5C6E-4C27-A0AA-4FCB8027B118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3704400"/>
            <a:ext cx="1332000" cy="1332000"/>
          </a:xfrm>
          <a:prstGeom prst="rect">
            <a:avLst/>
          </a:prstGeom>
        </p:spPr>
      </p:pic>
      <p:pic>
        <p:nvPicPr>
          <p:cNvPr id="6" name="Picture 5" descr="A person in front of a whiteboard&#10;&#10;Description automatically generated with medium confidence">
            <a:extLst>
              <a:ext uri="{FF2B5EF4-FFF2-40B4-BE49-F238E27FC236}">
                <a16:creationId xmlns:a16="http://schemas.microsoft.com/office/drawing/2014/main" id="{F455F8E8-E4E2-BC51-2A3C-C1FCD5B170C3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00" y="3704400"/>
            <a:ext cx="1332000" cy="1332000"/>
          </a:xfrm>
          <a:prstGeom prst="rect">
            <a:avLst/>
          </a:prstGeom>
        </p:spPr>
      </p:pic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8C17234-9EC1-40DA-27EE-8A008410D8BE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0" y="3704400"/>
            <a:ext cx="1332000" cy="13320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461D470-CD11-CF13-36BB-ED75220DD2CB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3704400"/>
            <a:ext cx="1332000" cy="1332000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89A438EB-15DE-6CCD-2412-DAABD32B8297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00" y="3704400"/>
            <a:ext cx="1332000" cy="1332000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66CDC1A-37E8-702B-E921-1CCDA3ABB90E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0" y="3704400"/>
            <a:ext cx="1332000" cy="133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A74F49-50BF-1907-9D5C-415F63D13809}"/>
              </a:ext>
            </a:extLst>
          </p:cNvPr>
          <p:cNvSpPr txBox="1"/>
          <p:nvPr/>
        </p:nvSpPr>
        <p:spPr>
          <a:xfrm>
            <a:off x="184604" y="5060956"/>
            <a:ext cx="12007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Junlin Han        Weihao Li      Pengfei Fang     Chunyi Sun          Jie Hong         Ali Armin      Lars Petersson Hongdong Li</a:t>
            </a:r>
          </a:p>
        </p:txBody>
      </p:sp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F837A3F5-D42F-DC16-E84E-10A836CA34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14" y="5674226"/>
            <a:ext cx="1675286" cy="93071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D8B94CB-6665-4EC6-FE02-4B74314A97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5" y="5769076"/>
            <a:ext cx="1570950" cy="7410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7C2A5C-E4C9-9E0A-2226-914AF50B72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94813" y="5499699"/>
            <a:ext cx="2220452" cy="1279768"/>
          </a:xfrm>
          <a:prstGeom prst="rect">
            <a:avLst/>
          </a:prstGeom>
        </p:spPr>
      </p:pic>
      <p:pic>
        <p:nvPicPr>
          <p:cNvPr id="21" name="Picture 20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C25B8BA0-9F1C-7042-15CE-DEFC59B07830}"/>
              </a:ext>
            </a:extLst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3704400"/>
            <a:ext cx="1332000" cy="1332000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83AF374-AC14-D916-4D8A-E7D927BA4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0"/>
    </mc:Choice>
    <mc:Fallback xmlns="">
      <p:transition spd="slow" advTm="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4AB6-5DC6-C908-46C8-A2E80C6B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Task II.A: Real scenario </a:t>
            </a:r>
            <a:r>
              <a:rPr lang="en-US" dirty="0" err="1">
                <a:effectLst/>
              </a:rPr>
              <a:t>deraining</a:t>
            </a:r>
            <a:r>
              <a:rPr lang="en-US" dirty="0">
                <a:effectLst/>
              </a:rPr>
              <a:t> in driving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27D1D-DAA5-209E-14F3-FD7AB4145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93" y="1383824"/>
            <a:ext cx="10169979" cy="4934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4E8FA-3788-705F-BECF-A245B90F0761}"/>
              </a:ext>
            </a:extLst>
          </p:cNvPr>
          <p:cNvSpPr txBox="1"/>
          <p:nvPr/>
        </p:nvSpPr>
        <p:spPr>
          <a:xfrm>
            <a:off x="1008889" y="6308209"/>
            <a:ext cx="3648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Row 1-6 presents 6 cases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3B251-D9BE-2119-86CF-E6463D927AFE}"/>
              </a:ext>
            </a:extLst>
          </p:cNvPr>
          <p:cNvSpPr txBox="1"/>
          <p:nvPr/>
        </p:nvSpPr>
        <p:spPr>
          <a:xfrm>
            <a:off x="6441619" y="6290373"/>
            <a:ext cx="4912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 err="1"/>
              <a:t>BIDeN</a:t>
            </a:r>
            <a:r>
              <a:rPr lang="en-AU" sz="2400" dirty="0"/>
              <a:t> removes all distortions</a:t>
            </a: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FD7EB40D-C31E-8C6D-3D53-CCACA4427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9"/>
    </mc:Choice>
    <mc:Fallback xmlns="">
      <p:transition spd="slow" advTm="1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AAA1-DB70-2C39-6EA7-7A689D582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Task II.B: Real scenario </a:t>
            </a:r>
            <a:r>
              <a:rPr lang="en-US" dirty="0" err="1">
                <a:effectLst/>
              </a:rPr>
              <a:t>deraining</a:t>
            </a:r>
            <a:r>
              <a:rPr lang="en-US" dirty="0">
                <a:effectLst/>
              </a:rPr>
              <a:t> in general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801A5-EA00-B45B-FF55-867EE4991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1267733"/>
            <a:ext cx="8972119" cy="5225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C30E6-23FD-0141-4F60-472FF98FEE37}"/>
              </a:ext>
            </a:extLst>
          </p:cNvPr>
          <p:cNvSpPr txBox="1"/>
          <p:nvPr/>
        </p:nvSpPr>
        <p:spPr>
          <a:xfrm>
            <a:off x="917942" y="6398698"/>
            <a:ext cx="11005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effectLst/>
              </a:rPr>
              <a:t>* Indicates the BID setting                                                            </a:t>
            </a:r>
            <a:r>
              <a:rPr lang="en-AU" sz="2400" dirty="0">
                <a:effectLst/>
              </a:rPr>
              <a:t>BID setting is more </a:t>
            </a:r>
            <a:r>
              <a:rPr lang="en-AU" sz="2400" dirty="0">
                <a:solidFill>
                  <a:srgbClr val="00B050"/>
                </a:solidFill>
                <a:effectLst/>
              </a:rPr>
              <a:t>robust</a:t>
            </a:r>
            <a:endParaRPr lang="en-AU" sz="2400" dirty="0">
              <a:solidFill>
                <a:srgbClr val="00B050"/>
              </a:solidFill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B43BC8B-B8F6-5AAB-4212-31A115C48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26"/>
    </mc:Choice>
    <mc:Fallback xmlns="">
      <p:transition spd="slow" advTm="3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4BCC6-0976-F001-D958-EFECFB0D3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247219"/>
            <a:ext cx="10005994" cy="29670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3011C8D-31D1-A2CF-0991-CF8CBD74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Task II.B: Real scenario </a:t>
            </a:r>
            <a:r>
              <a:rPr lang="en-US" dirty="0" err="1">
                <a:effectLst/>
              </a:rPr>
              <a:t>deraining</a:t>
            </a:r>
            <a:r>
              <a:rPr lang="en-US" dirty="0">
                <a:effectLst/>
              </a:rPr>
              <a:t> in general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1F9D9-8313-A927-2CD9-379DC9A37FBC}"/>
              </a:ext>
            </a:extLst>
          </p:cNvPr>
          <p:cNvSpPr txBox="1"/>
          <p:nvPr/>
        </p:nvSpPr>
        <p:spPr>
          <a:xfrm>
            <a:off x="1076438" y="5539955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effectLst/>
              </a:rPr>
              <a:t>* Indicates the BID setting                                                            </a:t>
            </a:r>
            <a:r>
              <a:rPr lang="en-AU" sz="2400" dirty="0">
                <a:effectLst/>
              </a:rPr>
              <a:t>BID setting better </a:t>
            </a:r>
            <a:r>
              <a:rPr lang="en-AU" sz="2400" dirty="0">
                <a:solidFill>
                  <a:srgbClr val="00B050"/>
                </a:solidFill>
                <a:effectLst/>
              </a:rPr>
              <a:t>adapts</a:t>
            </a:r>
            <a:r>
              <a:rPr lang="en-AU" sz="2400" dirty="0">
                <a:effectLst/>
              </a:rPr>
              <a:t> to real-world </a:t>
            </a:r>
            <a:endParaRPr lang="en-AU" sz="24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A97EB41-6DDC-A308-0676-5A43794D2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9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1"/>
    </mc:Choice>
    <mc:Fallback xmlns="">
      <p:transition spd="slow" advTm="1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95F97-1EF1-2F3D-3CAC-D4BC502F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effectLst/>
              </a:rPr>
            </a:br>
            <a:r>
              <a:rPr lang="en-US" sz="4900" dirty="0">
                <a:effectLst/>
              </a:rPr>
              <a:t>Task III: </a:t>
            </a:r>
            <a:r>
              <a:rPr lang="en-US" altLang="zh-CN" sz="4900" dirty="0">
                <a:effectLst/>
              </a:rPr>
              <a:t>Joint shadow/reflection/watermark removal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584BD-161A-9510-049E-6F4723DD7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34" y="1928549"/>
            <a:ext cx="11489731" cy="2792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754841-E9D5-FE3A-BD2B-46848322C0E1}"/>
              </a:ext>
            </a:extLst>
          </p:cNvPr>
          <p:cNvSpPr txBox="1"/>
          <p:nvPr/>
        </p:nvSpPr>
        <p:spPr>
          <a:xfrm>
            <a:off x="89878" y="4708534"/>
            <a:ext cx="120041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</a:rPr>
              <a:t>Images and masks (Shadow, Watermark) produced by </a:t>
            </a:r>
            <a:r>
              <a:rPr lang="en-US" sz="2400" dirty="0" err="1">
                <a:effectLst/>
              </a:rPr>
              <a:t>BIDeN</a:t>
            </a:r>
            <a:r>
              <a:rPr lang="en-US" sz="2400" dirty="0">
                <a:effectLst/>
              </a:rPr>
              <a:t> for three cases, (a), (c), and (</a:t>
            </a:r>
            <a:r>
              <a:rPr lang="en-US" sz="2400" dirty="0" err="1">
                <a:effectLst/>
              </a:rPr>
              <a:t>abc</a:t>
            </a:r>
            <a:r>
              <a:rPr lang="en-US" sz="2400" dirty="0">
                <a:effectLst/>
              </a:rPr>
              <a:t>).</a:t>
            </a:r>
          </a:p>
          <a:p>
            <a:endParaRPr lang="en-US" sz="2400" dirty="0"/>
          </a:p>
          <a:p>
            <a:r>
              <a:rPr lang="en-US" sz="2400" dirty="0"/>
              <a:t>a: shadow</a:t>
            </a:r>
          </a:p>
          <a:p>
            <a:r>
              <a:rPr lang="en-US" sz="2400" dirty="0"/>
              <a:t>b: reflection</a:t>
            </a:r>
          </a:p>
          <a:p>
            <a:r>
              <a:rPr lang="en-US" sz="2400" dirty="0"/>
              <a:t>c: watermark</a:t>
            </a:r>
            <a:r>
              <a:rPr lang="en-US" sz="2400" dirty="0">
                <a:effectLst/>
              </a:rPr>
              <a:t> </a:t>
            </a:r>
            <a:endParaRPr lang="en-AU" sz="2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D6F05DD-1607-9763-4299-CC49CFBDC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2"/>
    </mc:Choice>
    <mc:Fallback xmlns="">
      <p:transition spd="slow" advTm="2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B4488-DCA5-CA80-9D13-A09705D4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Task III: </a:t>
            </a:r>
            <a:r>
              <a:rPr lang="en-US" altLang="zh-CN" dirty="0">
                <a:effectLst/>
              </a:rPr>
              <a:t>Joint shadow/reflection/watermark removal</a:t>
            </a:r>
            <a:endParaRPr lang="en-AU" dirty="0"/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05EEC712-E85C-FEA4-07E1-32A565DB0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18" y="1027906"/>
            <a:ext cx="4773286" cy="5785802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B8FD6F64-4286-0AA7-FD5E-0A913F846BFA}"/>
              </a:ext>
            </a:extLst>
          </p:cNvPr>
          <p:cNvSpPr txBox="1"/>
          <p:nvPr/>
        </p:nvSpPr>
        <p:spPr>
          <a:xfrm>
            <a:off x="231954" y="2855552"/>
            <a:ext cx="543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Qualitatively </a:t>
            </a:r>
            <a:r>
              <a:rPr lang="en-US" altLang="zh-CN" sz="2400" dirty="0" err="1"/>
              <a:t>BIDeN</a:t>
            </a:r>
            <a:r>
              <a:rPr lang="en-US" altLang="zh-CN" sz="2400" dirty="0"/>
              <a:t> performs well on shadow removal task.  </a:t>
            </a:r>
            <a:endParaRPr lang="zh-CN" altLang="en-US" sz="24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E005778-814E-A43A-719C-D916FB348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9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8"/>
    </mc:Choice>
    <mc:Fallback xmlns="">
      <p:transition spd="slow" advTm="10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B4488-DCA5-CA80-9D13-A09705D4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Task III: </a:t>
            </a:r>
            <a:r>
              <a:rPr lang="en-US" altLang="zh-CN" dirty="0">
                <a:effectLst/>
              </a:rPr>
              <a:t>Joint shadow/reflection/watermark removal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B5CD4-8147-0846-3F9B-1E866B2E3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86" y="1578508"/>
            <a:ext cx="10515600" cy="4550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515A2F-33A0-AA58-53B6-1DB5223E7BC2}"/>
              </a:ext>
            </a:extLst>
          </p:cNvPr>
          <p:cNvSpPr txBox="1"/>
          <p:nvPr/>
        </p:nvSpPr>
        <p:spPr>
          <a:xfrm>
            <a:off x="10558054" y="2986411"/>
            <a:ext cx="1525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Testing cases:</a:t>
            </a:r>
          </a:p>
          <a:p>
            <a:r>
              <a:rPr lang="en-US" sz="1800" dirty="0"/>
              <a:t>a: shadow</a:t>
            </a:r>
          </a:p>
          <a:p>
            <a:r>
              <a:rPr lang="en-US" sz="1800" dirty="0"/>
              <a:t>b: reflection</a:t>
            </a:r>
          </a:p>
          <a:p>
            <a:r>
              <a:rPr lang="en-US" sz="1800" dirty="0"/>
              <a:t>c: watermark</a:t>
            </a:r>
            <a:r>
              <a:rPr lang="en-US" sz="1800" dirty="0">
                <a:effectLst/>
              </a:rPr>
              <a:t> </a:t>
            </a:r>
            <a:endParaRPr lang="en-AU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64180C-07E7-BE65-C567-B640F018A56D}"/>
              </a:ext>
            </a:extLst>
          </p:cNvPr>
          <p:cNvSpPr/>
          <p:nvPr/>
        </p:nvSpPr>
        <p:spPr>
          <a:xfrm>
            <a:off x="1487424" y="2462784"/>
            <a:ext cx="560832" cy="441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40BA2A-FA17-DCD2-8106-14657B1A71BC}"/>
              </a:ext>
            </a:extLst>
          </p:cNvPr>
          <p:cNvSpPr/>
          <p:nvPr/>
        </p:nvSpPr>
        <p:spPr>
          <a:xfrm>
            <a:off x="1832936" y="2861762"/>
            <a:ext cx="560832" cy="441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56A19-520E-66AA-5F8C-A51A247727DF}"/>
              </a:ext>
            </a:extLst>
          </p:cNvPr>
          <p:cNvSpPr/>
          <p:nvPr/>
        </p:nvSpPr>
        <p:spPr>
          <a:xfrm>
            <a:off x="1442792" y="3152199"/>
            <a:ext cx="560832" cy="441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C4B260-D393-68AD-EE33-A584AE0EF15F}"/>
              </a:ext>
            </a:extLst>
          </p:cNvPr>
          <p:cNvSpPr/>
          <p:nvPr/>
        </p:nvSpPr>
        <p:spPr>
          <a:xfrm>
            <a:off x="2393768" y="3481383"/>
            <a:ext cx="560832" cy="441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34AAB7-0C1A-820F-8A69-A35E685B4D0C}"/>
              </a:ext>
            </a:extLst>
          </p:cNvPr>
          <p:cNvSpPr/>
          <p:nvPr/>
        </p:nvSpPr>
        <p:spPr>
          <a:xfrm>
            <a:off x="1231392" y="3140006"/>
            <a:ext cx="414418" cy="215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5B21-2770-D395-D959-545624E6FB90}"/>
              </a:ext>
            </a:extLst>
          </p:cNvPr>
          <p:cNvSpPr/>
          <p:nvPr/>
        </p:nvSpPr>
        <p:spPr>
          <a:xfrm>
            <a:off x="1487424" y="3793880"/>
            <a:ext cx="345512" cy="281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文本框 13">
            <a:extLst>
              <a:ext uri="{FF2B5EF4-FFF2-40B4-BE49-F238E27FC236}">
                <a16:creationId xmlns:a16="http://schemas.microsoft.com/office/drawing/2014/main" id="{90DE2BB0-EAB9-2BB8-C2E9-5F0F704CF566}"/>
              </a:ext>
            </a:extLst>
          </p:cNvPr>
          <p:cNvSpPr txBox="1"/>
          <p:nvPr/>
        </p:nvSpPr>
        <p:spPr>
          <a:xfrm>
            <a:off x="6303264" y="6262042"/>
            <a:ext cx="543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BID setting is </a:t>
            </a:r>
            <a:r>
              <a:rPr lang="en-US" altLang="zh-CN" sz="2400" dirty="0">
                <a:solidFill>
                  <a:srgbClr val="00B050"/>
                </a:solidFill>
              </a:rPr>
              <a:t>challenging</a:t>
            </a:r>
            <a:r>
              <a:rPr lang="en-US" altLang="zh-CN" sz="2400" dirty="0"/>
              <a:t>!</a:t>
            </a:r>
            <a:endParaRPr lang="zh-CN" altLang="en-US" sz="24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1E218DE-F281-69E6-2759-EEAD34405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1"/>
    </mc:Choice>
    <mc:Fallback xmlns="">
      <p:transition spd="slow" advTm="1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326E-1846-3848-B560-6B7BEC25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6C0FA-4FD9-684D-C507-57E973E5F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new low-level vision task that better adapts to </a:t>
            </a:r>
            <a:r>
              <a:rPr lang="en-AU" dirty="0">
                <a:solidFill>
                  <a:srgbClr val="00B050"/>
                </a:solidFill>
              </a:rPr>
              <a:t>complex real-world </a:t>
            </a:r>
            <a:r>
              <a:rPr lang="en-AU" dirty="0"/>
              <a:t>environments,</a:t>
            </a:r>
            <a:r>
              <a:rPr lang="zh-CN" altLang="en-US" dirty="0"/>
              <a:t> </a:t>
            </a:r>
            <a:r>
              <a:rPr lang="en-AU" altLang="zh-CN" dirty="0"/>
              <a:t>with</a:t>
            </a:r>
            <a:r>
              <a:rPr lang="zh-CN" altLang="en-US" dirty="0"/>
              <a:t> </a:t>
            </a:r>
            <a:r>
              <a:rPr lang="en-AU" altLang="zh-CN" dirty="0"/>
              <a:t>m</a:t>
            </a:r>
            <a:r>
              <a:rPr lang="en-AU" dirty="0"/>
              <a:t>ultiple benchmark datasets available for </a:t>
            </a:r>
            <a:r>
              <a:rPr lang="en-AU" dirty="0">
                <a:solidFill>
                  <a:srgbClr val="00B050"/>
                </a:solidFill>
              </a:rPr>
              <a:t>future explorations</a:t>
            </a:r>
            <a:r>
              <a:rPr lang="en-AU" dirty="0"/>
              <a:t>.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It’s beneficial to treat source</a:t>
            </a:r>
            <a:r>
              <a:rPr lang="en-AU" dirty="0">
                <a:solidFill>
                  <a:srgbClr val="00B050"/>
                </a:solidFill>
              </a:rPr>
              <a:t> </a:t>
            </a:r>
            <a:r>
              <a:rPr lang="en-AU" dirty="0"/>
              <a:t>components as </a:t>
            </a:r>
            <a:r>
              <a:rPr lang="en-AU" dirty="0">
                <a:solidFill>
                  <a:srgbClr val="00B050"/>
                </a:solidFill>
              </a:rPr>
              <a:t>arbitrary combinations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Codes and datasets: https://github.com/JunlinHan/BID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539BDAF-9284-319A-B33D-6D5600AF8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6"/>
    </mc:Choice>
    <mc:Fallback xmlns="">
      <p:transition spd="slow" advTm="11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80F8259-5DB7-5FD7-323A-7C9B71945E53}"/>
              </a:ext>
            </a:extLst>
          </p:cNvPr>
          <p:cNvGrpSpPr/>
          <p:nvPr/>
        </p:nvGrpSpPr>
        <p:grpSpPr>
          <a:xfrm>
            <a:off x="1754656" y="380138"/>
            <a:ext cx="3484909" cy="2673660"/>
            <a:chOff x="803519" y="-42649"/>
            <a:chExt cx="4356310" cy="3403675"/>
          </a:xfrm>
        </p:grpSpPr>
        <p:pic>
          <p:nvPicPr>
            <p:cNvPr id="2" name="图片 22">
              <a:extLst>
                <a:ext uri="{FF2B5EF4-FFF2-40B4-BE49-F238E27FC236}">
                  <a16:creationId xmlns:a16="http://schemas.microsoft.com/office/drawing/2014/main" id="{2BF00B9A-CE67-58ED-45DE-3218DF4B5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19" y="456819"/>
              <a:ext cx="4356310" cy="2904207"/>
            </a:xfrm>
            <a:prstGeom prst="rect">
              <a:avLst/>
            </a:prstGeom>
          </p:spPr>
        </p:pic>
        <p:sp>
          <p:nvSpPr>
            <p:cNvPr id="3" name="文本框 10">
              <a:extLst>
                <a:ext uri="{FF2B5EF4-FFF2-40B4-BE49-F238E27FC236}">
                  <a16:creationId xmlns:a16="http://schemas.microsoft.com/office/drawing/2014/main" id="{DD4625CF-963F-782F-6B19-D92C75B317BC}"/>
                </a:ext>
              </a:extLst>
            </p:cNvPr>
            <p:cNvSpPr txBox="1"/>
            <p:nvPr/>
          </p:nvSpPr>
          <p:spPr>
            <a:xfrm>
              <a:off x="1923720" y="-42649"/>
              <a:ext cx="2825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Rain Streak</a:t>
              </a:r>
              <a:endParaRPr lang="zh-CN" altLang="en-US" sz="24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B8712D-54C9-1A2B-9424-9D1665B65CB2}"/>
              </a:ext>
            </a:extLst>
          </p:cNvPr>
          <p:cNvGrpSpPr/>
          <p:nvPr/>
        </p:nvGrpSpPr>
        <p:grpSpPr>
          <a:xfrm>
            <a:off x="6744353" y="380618"/>
            <a:ext cx="3484800" cy="2673180"/>
            <a:chOff x="6305838" y="-4846"/>
            <a:chExt cx="4201507" cy="3196702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AA3CD037-1720-50F2-BC62-E57754C7BD2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838" y="462466"/>
              <a:ext cx="4201507" cy="2729390"/>
            </a:xfrm>
            <a:prstGeom prst="rect">
              <a:avLst/>
            </a:prstGeom>
          </p:spPr>
        </p:pic>
        <p:sp>
          <p:nvSpPr>
            <p:cNvPr id="5" name="文本框 10">
              <a:extLst>
                <a:ext uri="{FF2B5EF4-FFF2-40B4-BE49-F238E27FC236}">
                  <a16:creationId xmlns:a16="http://schemas.microsoft.com/office/drawing/2014/main" id="{A4D286EB-E83B-729B-2141-F8431A10DD8A}"/>
                </a:ext>
              </a:extLst>
            </p:cNvPr>
            <p:cNvSpPr txBox="1"/>
            <p:nvPr/>
          </p:nvSpPr>
          <p:spPr>
            <a:xfrm>
              <a:off x="7604120" y="-4846"/>
              <a:ext cx="2825909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Rain Drop</a:t>
              </a:r>
              <a:endParaRPr lang="zh-CN" altLang="en-US" sz="24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5F21C6-7CD8-B564-B4CD-1202F5717929}"/>
              </a:ext>
            </a:extLst>
          </p:cNvPr>
          <p:cNvGrpSpPr/>
          <p:nvPr/>
        </p:nvGrpSpPr>
        <p:grpSpPr>
          <a:xfrm>
            <a:off x="1754764" y="3403775"/>
            <a:ext cx="3484801" cy="2656614"/>
            <a:chOff x="836595" y="3338140"/>
            <a:chExt cx="4441570" cy="4123722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E085106A-F1E5-629E-3414-2A462EF0C3E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595" y="3919013"/>
              <a:ext cx="4441569" cy="3542849"/>
            </a:xfrm>
            <a:prstGeom prst="rect">
              <a:avLst/>
            </a:prstGeom>
          </p:spPr>
        </p:pic>
        <p:sp>
          <p:nvSpPr>
            <p:cNvPr id="9" name="文本框 10">
              <a:extLst>
                <a:ext uri="{FF2B5EF4-FFF2-40B4-BE49-F238E27FC236}">
                  <a16:creationId xmlns:a16="http://schemas.microsoft.com/office/drawing/2014/main" id="{CBB79379-2B78-3200-256F-147C1A0F8494}"/>
                </a:ext>
              </a:extLst>
            </p:cNvPr>
            <p:cNvSpPr txBox="1"/>
            <p:nvPr/>
          </p:nvSpPr>
          <p:spPr>
            <a:xfrm>
              <a:off x="2452256" y="3338140"/>
              <a:ext cx="2825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Snow</a:t>
              </a:r>
              <a:endParaRPr lang="zh-CN" altLang="en-US" sz="2400" dirty="0"/>
            </a:p>
          </p:txBody>
        </p:sp>
      </p:grpSp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914F1DD6-90E7-EF56-A463-B9D12602DFEE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53" y="3792288"/>
            <a:ext cx="3484800" cy="2282400"/>
          </a:xfr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CFA70ECD-B401-1AD1-6176-B2CF8BB7ACCE}"/>
              </a:ext>
            </a:extLst>
          </p:cNvPr>
          <p:cNvSpPr txBox="1">
            <a:spLocks/>
          </p:cNvSpPr>
          <p:nvPr/>
        </p:nvSpPr>
        <p:spPr>
          <a:xfrm>
            <a:off x="8068918" y="3415967"/>
            <a:ext cx="835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Haze</a:t>
            </a:r>
            <a:endParaRPr lang="zh-CN" alt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A48E92-C6CC-0263-B855-3A87F8A45C95}"/>
              </a:ext>
            </a:extLst>
          </p:cNvPr>
          <p:cNvSpPr txBox="1"/>
          <p:nvPr/>
        </p:nvSpPr>
        <p:spPr>
          <a:xfrm>
            <a:off x="4373932" y="628995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The </a:t>
            </a:r>
            <a:r>
              <a:rPr lang="en-US" altLang="zh-CN" sz="2800" dirty="0">
                <a:solidFill>
                  <a:srgbClr val="00B050"/>
                </a:solidFill>
              </a:rPr>
              <a:t>many faces </a:t>
            </a:r>
            <a:r>
              <a:rPr lang="en-US" altLang="zh-CN" sz="2800" dirty="0"/>
              <a:t>of rain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B49BC65C-FFFA-1EB6-62DD-AB9533CE78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6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8"/>
    </mc:Choice>
    <mc:Fallback xmlns="">
      <p:transition spd="slow" advTm="27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01CF21-0812-4984-832A-3B5EDA00D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08" y="1233216"/>
            <a:ext cx="10917139" cy="4635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BB80C7-D68D-64B0-E6B4-9173BFD3ABB3}"/>
              </a:ext>
            </a:extLst>
          </p:cNvPr>
          <p:cNvSpPr txBox="1"/>
          <p:nvPr/>
        </p:nvSpPr>
        <p:spPr>
          <a:xfrm>
            <a:off x="3557068" y="610707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Rain as </a:t>
            </a:r>
            <a:r>
              <a:rPr lang="en-US" altLang="zh-CN" sz="2800" dirty="0">
                <a:solidFill>
                  <a:srgbClr val="00B050"/>
                </a:solidFill>
              </a:rPr>
              <a:t>arbitrary</a:t>
            </a:r>
            <a:r>
              <a:rPr lang="en-US" altLang="zh-CN" sz="2800" dirty="0"/>
              <a:t> combinations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D311E8F-145C-B11E-8ADF-9B672BF18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3"/>
    </mc:Choice>
    <mc:Fallback xmlns="">
      <p:transition spd="slow" advTm="16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8">
            <a:extLst>
              <a:ext uri="{FF2B5EF4-FFF2-40B4-BE49-F238E27FC236}">
                <a16:creationId xmlns:a16="http://schemas.microsoft.com/office/drawing/2014/main" id="{DD477038-4A5E-E9B3-C1A6-C3010E44A04E}"/>
              </a:ext>
            </a:extLst>
          </p:cNvPr>
          <p:cNvGrpSpPr/>
          <p:nvPr/>
        </p:nvGrpSpPr>
        <p:grpSpPr>
          <a:xfrm>
            <a:off x="370114" y="308718"/>
            <a:ext cx="2215472" cy="6161065"/>
            <a:chOff x="-82007" y="180000"/>
            <a:chExt cx="2256407" cy="6588000"/>
          </a:xfrm>
        </p:grpSpPr>
        <p:sp>
          <p:nvSpPr>
            <p:cNvPr id="7" name="文本框 9">
              <a:extLst>
                <a:ext uri="{FF2B5EF4-FFF2-40B4-BE49-F238E27FC236}">
                  <a16:creationId xmlns:a16="http://schemas.microsoft.com/office/drawing/2014/main" id="{486A3EB2-8596-5047-31EB-DD0C76F53307}"/>
                </a:ext>
              </a:extLst>
            </p:cNvPr>
            <p:cNvSpPr txBox="1"/>
            <p:nvPr/>
          </p:nvSpPr>
          <p:spPr>
            <a:xfrm>
              <a:off x="22964" y="3287814"/>
              <a:ext cx="859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Flower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文本框 10">
              <a:extLst>
                <a:ext uri="{FF2B5EF4-FFF2-40B4-BE49-F238E27FC236}">
                  <a16:creationId xmlns:a16="http://schemas.microsoft.com/office/drawing/2014/main" id="{BE5548A3-C6F1-E8EB-C218-8B03904C4536}"/>
                </a:ext>
              </a:extLst>
            </p:cNvPr>
            <p:cNvSpPr txBox="1"/>
            <p:nvPr/>
          </p:nvSpPr>
          <p:spPr>
            <a:xfrm>
              <a:off x="5348" y="1965645"/>
              <a:ext cx="8592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Animal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F95B774B-01BC-010C-3405-EEEEF0C339BE}"/>
                </a:ext>
              </a:extLst>
            </p:cNvPr>
            <p:cNvSpPr txBox="1"/>
            <p:nvPr/>
          </p:nvSpPr>
          <p:spPr>
            <a:xfrm>
              <a:off x="-82007" y="4641282"/>
              <a:ext cx="117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Furniture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5EC1D4-E17D-B395-18C3-DEC18DBB3CE6}"/>
                </a:ext>
              </a:extLst>
            </p:cNvPr>
            <p:cNvSpPr txBox="1"/>
            <p:nvPr/>
          </p:nvSpPr>
          <p:spPr>
            <a:xfrm>
              <a:off x="-49842" y="5962782"/>
              <a:ext cx="117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Yosemite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6D81CD96-44D7-D99A-42D7-49AAA4551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45" y="180000"/>
              <a:ext cx="1260000" cy="1260000"/>
            </a:xfrm>
            <a:prstGeom prst="rect">
              <a:avLst/>
            </a:prstGeom>
          </p:spPr>
        </p:pic>
        <p:pic>
          <p:nvPicPr>
            <p:cNvPr id="12" name="图片 14">
              <a:extLst>
                <a:ext uri="{FF2B5EF4-FFF2-40B4-BE49-F238E27FC236}">
                  <a16:creationId xmlns:a16="http://schemas.microsoft.com/office/drawing/2014/main" id="{B548014F-AB1B-2B14-F7C7-2500F4D8A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45" y="2845016"/>
              <a:ext cx="1260000" cy="1260000"/>
            </a:xfrm>
            <a:prstGeom prst="rect">
              <a:avLst/>
            </a:prstGeom>
          </p:spPr>
        </p:pic>
        <p:pic>
          <p:nvPicPr>
            <p:cNvPr id="13" name="图片 15">
              <a:extLst>
                <a:ext uri="{FF2B5EF4-FFF2-40B4-BE49-F238E27FC236}">
                  <a16:creationId xmlns:a16="http://schemas.microsoft.com/office/drawing/2014/main" id="{E633F82F-C20C-A1DE-8B33-6668812C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45" y="5508000"/>
              <a:ext cx="1260000" cy="1260000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3EE17788-A276-BD48-5F86-9D2E44622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74" y="1512000"/>
              <a:ext cx="1260000" cy="1260000"/>
            </a:xfrm>
            <a:prstGeom prst="rect">
              <a:avLst/>
            </a:prstGeom>
          </p:spPr>
        </p:pic>
        <p:sp>
          <p:nvSpPr>
            <p:cNvPr id="15" name="文本框 17">
              <a:extLst>
                <a:ext uri="{FF2B5EF4-FFF2-40B4-BE49-F238E27FC236}">
                  <a16:creationId xmlns:a16="http://schemas.microsoft.com/office/drawing/2014/main" id="{7345227C-78C7-186C-7DDB-C18DA45E53D3}"/>
                </a:ext>
              </a:extLst>
            </p:cNvPr>
            <p:cNvSpPr txBox="1"/>
            <p:nvPr/>
          </p:nvSpPr>
          <p:spPr>
            <a:xfrm>
              <a:off x="101079" y="622381"/>
              <a:ext cx="643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Fruit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图片 18">
              <a:extLst>
                <a:ext uri="{FF2B5EF4-FFF2-40B4-BE49-F238E27FC236}">
                  <a16:creationId xmlns:a16="http://schemas.microsoft.com/office/drawing/2014/main" id="{C040C246-3734-C6DA-E0B3-651202AD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4176000"/>
              <a:ext cx="1260000" cy="1260000"/>
            </a:xfrm>
            <a:prstGeom prst="rect">
              <a:avLst/>
            </a:prstGeom>
          </p:spPr>
        </p:pic>
      </p:grpSp>
      <p:pic>
        <p:nvPicPr>
          <p:cNvPr id="17" name="图片 19">
            <a:extLst>
              <a:ext uri="{FF2B5EF4-FFF2-40B4-BE49-F238E27FC236}">
                <a16:creationId xmlns:a16="http://schemas.microsoft.com/office/drawing/2014/main" id="{8B78DD62-7711-31F5-3C63-8C3CB4CEB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95" y="2757828"/>
            <a:ext cx="1260000" cy="1260000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B712E6F-FAEB-5F8A-8DB3-99DAB6CA2D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904" y="394038"/>
            <a:ext cx="1260000" cy="1260000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D8DEFA27-9EE7-F046-CDA6-D8BAADB7D5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89" y="2719374"/>
            <a:ext cx="1260000" cy="1260000"/>
          </a:xfrm>
          <a:prstGeom prst="rect">
            <a:avLst/>
          </a:prstGeom>
        </p:spPr>
      </p:pic>
      <p:pic>
        <p:nvPicPr>
          <p:cNvPr id="20" name="图片 22">
            <a:extLst>
              <a:ext uri="{FF2B5EF4-FFF2-40B4-BE49-F238E27FC236}">
                <a16:creationId xmlns:a16="http://schemas.microsoft.com/office/drawing/2014/main" id="{11FEB021-27F7-0EEE-7386-1676048D82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34" y="4986708"/>
            <a:ext cx="1260000" cy="1260000"/>
          </a:xfrm>
          <a:prstGeom prst="rect">
            <a:avLst/>
          </a:prstGeom>
        </p:spPr>
      </p:pic>
      <p:cxnSp>
        <p:nvCxnSpPr>
          <p:cNvPr id="21" name="连接符: 曲线 25">
            <a:extLst>
              <a:ext uri="{FF2B5EF4-FFF2-40B4-BE49-F238E27FC236}">
                <a16:creationId xmlns:a16="http://schemas.microsoft.com/office/drawing/2014/main" id="{81DCD935-A3AF-5FC3-FCBE-FB8F43038480}"/>
              </a:ext>
            </a:extLst>
          </p:cNvPr>
          <p:cNvCxnSpPr>
            <a:cxnSpLocks/>
            <a:stCxn id="11" idx="3"/>
            <a:endCxn id="17" idx="1"/>
          </p:cNvCxnSpPr>
          <p:nvPr/>
        </p:nvCxnSpPr>
        <p:spPr>
          <a:xfrm>
            <a:off x="2584844" y="897891"/>
            <a:ext cx="1894651" cy="2489937"/>
          </a:xfrm>
          <a:prstGeom prst="curvedConnector3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连接符: 曲线 26">
            <a:extLst>
              <a:ext uri="{FF2B5EF4-FFF2-40B4-BE49-F238E27FC236}">
                <a16:creationId xmlns:a16="http://schemas.microsoft.com/office/drawing/2014/main" id="{B9CF1D4F-ED92-A830-1B6A-3F92DDC75597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V="1">
            <a:off x="2584844" y="3387828"/>
            <a:ext cx="1894651" cy="2373"/>
          </a:xfrm>
          <a:prstGeom prst="curvedConnector3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连接符: 曲线 27">
            <a:extLst>
              <a:ext uri="{FF2B5EF4-FFF2-40B4-BE49-F238E27FC236}">
                <a16:creationId xmlns:a16="http://schemas.microsoft.com/office/drawing/2014/main" id="{B089FA06-E9F5-BB5D-31CC-8C076DC5E273}"/>
              </a:ext>
            </a:extLst>
          </p:cNvPr>
          <p:cNvCxnSpPr>
            <a:stCxn id="13" idx="3"/>
            <a:endCxn id="17" idx="1"/>
          </p:cNvCxnSpPr>
          <p:nvPr/>
        </p:nvCxnSpPr>
        <p:spPr>
          <a:xfrm flipV="1">
            <a:off x="2584844" y="3387828"/>
            <a:ext cx="1894651" cy="2492782"/>
          </a:xfrm>
          <a:prstGeom prst="curvedConnector3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8">
            <a:extLst>
              <a:ext uri="{FF2B5EF4-FFF2-40B4-BE49-F238E27FC236}">
                <a16:creationId xmlns:a16="http://schemas.microsoft.com/office/drawing/2014/main" id="{B058CD87-817B-C268-7631-63C915218932}"/>
              </a:ext>
            </a:extLst>
          </p:cNvPr>
          <p:cNvSpPr txBox="1"/>
          <p:nvPr/>
        </p:nvSpPr>
        <p:spPr>
          <a:xfrm>
            <a:off x="3608166" y="1551430"/>
            <a:ext cx="3635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Arbitrary Combination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9">
            <a:extLst>
              <a:ext uri="{FF2B5EF4-FFF2-40B4-BE49-F238E27FC236}">
                <a16:creationId xmlns:a16="http://schemas.microsoft.com/office/drawing/2014/main" id="{1B9DA191-6800-09F4-AC60-46BF59B1AF00}"/>
              </a:ext>
            </a:extLst>
          </p:cNvPr>
          <p:cNvSpPr txBox="1"/>
          <p:nvPr/>
        </p:nvSpPr>
        <p:spPr>
          <a:xfrm>
            <a:off x="4847340" y="2427206"/>
            <a:ext cx="80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Mix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椭圆 30">
            <a:extLst>
              <a:ext uri="{FF2B5EF4-FFF2-40B4-BE49-F238E27FC236}">
                <a16:creationId xmlns:a16="http://schemas.microsoft.com/office/drawing/2014/main" id="{F3378A49-4216-21DC-FCBE-4337B67335C0}"/>
              </a:ext>
            </a:extLst>
          </p:cNvPr>
          <p:cNvSpPr/>
          <p:nvPr/>
        </p:nvSpPr>
        <p:spPr>
          <a:xfrm>
            <a:off x="6680450" y="2968123"/>
            <a:ext cx="1298942" cy="8133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连接符: 曲线 31">
            <a:extLst>
              <a:ext uri="{FF2B5EF4-FFF2-40B4-BE49-F238E27FC236}">
                <a16:creationId xmlns:a16="http://schemas.microsoft.com/office/drawing/2014/main" id="{02E05C89-E9C5-AD49-4AC7-90C0E878C752}"/>
              </a:ext>
            </a:extLst>
          </p:cNvPr>
          <p:cNvCxnSpPr>
            <a:cxnSpLocks/>
            <a:stCxn id="17" idx="3"/>
            <a:endCxn id="26" idx="2"/>
          </p:cNvCxnSpPr>
          <p:nvPr/>
        </p:nvCxnSpPr>
        <p:spPr>
          <a:xfrm flipV="1">
            <a:off x="5739495" y="3374778"/>
            <a:ext cx="940955" cy="13050"/>
          </a:xfrm>
          <a:prstGeom prst="curved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连接符: 曲线 32">
            <a:extLst>
              <a:ext uri="{FF2B5EF4-FFF2-40B4-BE49-F238E27FC236}">
                <a16:creationId xmlns:a16="http://schemas.microsoft.com/office/drawing/2014/main" id="{4236D412-3E0A-885D-0431-99D1EDFDD964}"/>
              </a:ext>
            </a:extLst>
          </p:cNvPr>
          <p:cNvCxnSpPr>
            <a:cxnSpLocks/>
            <a:stCxn id="26" idx="6"/>
            <a:endCxn id="18" idx="1"/>
          </p:cNvCxnSpPr>
          <p:nvPr/>
        </p:nvCxnSpPr>
        <p:spPr>
          <a:xfrm flipV="1">
            <a:off x="7979392" y="1024038"/>
            <a:ext cx="1557512" cy="2350740"/>
          </a:xfrm>
          <a:prstGeom prst="curvedConnector3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连接符: 曲线 33">
            <a:extLst>
              <a:ext uri="{FF2B5EF4-FFF2-40B4-BE49-F238E27FC236}">
                <a16:creationId xmlns:a16="http://schemas.microsoft.com/office/drawing/2014/main" id="{D9FB38B2-6A56-0F42-1923-67CB3AA27FB2}"/>
              </a:ext>
            </a:extLst>
          </p:cNvPr>
          <p:cNvCxnSpPr>
            <a:cxnSpLocks/>
            <a:stCxn id="26" idx="6"/>
            <a:endCxn id="19" idx="1"/>
          </p:cNvCxnSpPr>
          <p:nvPr/>
        </p:nvCxnSpPr>
        <p:spPr>
          <a:xfrm flipV="1">
            <a:off x="7979392" y="3349374"/>
            <a:ext cx="1609897" cy="25404"/>
          </a:xfrm>
          <a:prstGeom prst="curvedConnector3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连接符: 曲线 34">
            <a:extLst>
              <a:ext uri="{FF2B5EF4-FFF2-40B4-BE49-F238E27FC236}">
                <a16:creationId xmlns:a16="http://schemas.microsoft.com/office/drawing/2014/main" id="{5EBDB612-40E8-5005-5199-AE1E341843F6}"/>
              </a:ext>
            </a:extLst>
          </p:cNvPr>
          <p:cNvCxnSpPr>
            <a:cxnSpLocks/>
            <a:stCxn id="26" idx="6"/>
            <a:endCxn id="20" idx="1"/>
          </p:cNvCxnSpPr>
          <p:nvPr/>
        </p:nvCxnSpPr>
        <p:spPr>
          <a:xfrm>
            <a:off x="7979392" y="3374778"/>
            <a:ext cx="1568242" cy="2241930"/>
          </a:xfrm>
          <a:prstGeom prst="curvedConnector3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5">
            <a:extLst>
              <a:ext uri="{FF2B5EF4-FFF2-40B4-BE49-F238E27FC236}">
                <a16:creationId xmlns:a16="http://schemas.microsoft.com/office/drawing/2014/main" id="{B7BB2F5A-4503-1401-5AA7-820D2C1D97E1}"/>
              </a:ext>
            </a:extLst>
          </p:cNvPr>
          <p:cNvSpPr txBox="1"/>
          <p:nvPr/>
        </p:nvSpPr>
        <p:spPr>
          <a:xfrm>
            <a:off x="3987789" y="5253748"/>
            <a:ext cx="119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  Select 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[1,0,1,0,1]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连接符: 曲线 36">
            <a:extLst>
              <a:ext uri="{FF2B5EF4-FFF2-40B4-BE49-F238E27FC236}">
                <a16:creationId xmlns:a16="http://schemas.microsoft.com/office/drawing/2014/main" id="{32CCCA4F-0676-7623-5B3F-348C50A80BB1}"/>
              </a:ext>
            </a:extLst>
          </p:cNvPr>
          <p:cNvCxnSpPr>
            <a:cxnSpLocks/>
            <a:stCxn id="26" idx="4"/>
            <a:endCxn id="31" idx="2"/>
          </p:cNvCxnSpPr>
          <p:nvPr/>
        </p:nvCxnSpPr>
        <p:spPr>
          <a:xfrm rot="5400000">
            <a:off x="4897161" y="3467319"/>
            <a:ext cx="2118646" cy="2746875"/>
          </a:xfrm>
          <a:prstGeom prst="curvedConnector3">
            <a:avLst>
              <a:gd name="adj1" fmla="val 110790"/>
            </a:avLst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7">
            <a:extLst>
              <a:ext uri="{FF2B5EF4-FFF2-40B4-BE49-F238E27FC236}">
                <a16:creationId xmlns:a16="http://schemas.microsoft.com/office/drawing/2014/main" id="{5CDBBA2E-DDC9-2099-38D6-0CC07B052AD2}"/>
              </a:ext>
            </a:extLst>
          </p:cNvPr>
          <p:cNvSpPr txBox="1"/>
          <p:nvPr/>
        </p:nvSpPr>
        <p:spPr>
          <a:xfrm>
            <a:off x="8751944" y="2060691"/>
            <a:ext cx="161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Separate and Reconstruct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文本框 38">
            <a:extLst>
              <a:ext uri="{FF2B5EF4-FFF2-40B4-BE49-F238E27FC236}">
                <a16:creationId xmlns:a16="http://schemas.microsoft.com/office/drawing/2014/main" id="{608EFC20-462B-84D7-9A6E-8B1CA14AEACF}"/>
              </a:ext>
            </a:extLst>
          </p:cNvPr>
          <p:cNvSpPr txBox="1"/>
          <p:nvPr/>
        </p:nvSpPr>
        <p:spPr>
          <a:xfrm>
            <a:off x="5543958" y="5647763"/>
            <a:ext cx="119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  <a:endParaRPr lang="zh-CN" altLang="en-US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文本框 39">
            <a:extLst>
              <a:ext uri="{FF2B5EF4-FFF2-40B4-BE49-F238E27FC236}">
                <a16:creationId xmlns:a16="http://schemas.microsoft.com/office/drawing/2014/main" id="{AA8B1D67-32DA-62D7-B285-9F2BE2DD99A5}"/>
              </a:ext>
            </a:extLst>
          </p:cNvPr>
          <p:cNvSpPr txBox="1"/>
          <p:nvPr/>
        </p:nvSpPr>
        <p:spPr>
          <a:xfrm>
            <a:off x="6528810" y="482531"/>
            <a:ext cx="71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123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CDF79BCA-F04A-B89F-719E-7EA31C93F9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261947" t="-125896" r="-261947" b="-125896"/>
          <a:stretch>
            <a:fillRect/>
          </a:stretch>
        </p:blipFill>
        <p:spPr>
          <a:xfrm>
            <a:off x="12176944" y="4859497"/>
            <a:ext cx="3040633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9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04"/>
    </mc:Choice>
    <mc:Fallback xmlns="">
      <p:transition spd="slow" advTm="2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5" grpId="0"/>
      <p:bldP spid="26" grpId="0" animBg="1"/>
      <p:bldP spid="31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CDAF2-0AE6-2829-7451-42883DA5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Task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3F32C-828E-0931-1AE1-DD3B2643D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Goal of Blind Image Decomposition method:</a:t>
            </a:r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1: </a:t>
            </a:r>
            <a:r>
              <a:rPr lang="en-US" altLang="zh-CN" dirty="0">
                <a:solidFill>
                  <a:srgbClr val="00B050"/>
                </a:solidFill>
              </a:rPr>
              <a:t>Predict</a:t>
            </a:r>
            <a:r>
              <a:rPr lang="en-US" altLang="zh-CN" dirty="0"/>
              <a:t> the components involved in mixing.</a:t>
            </a:r>
          </a:p>
          <a:p>
            <a:pPr marL="0" indent="0">
              <a:buNone/>
            </a:pPr>
            <a:r>
              <a:rPr lang="en-US" altLang="zh-CN" dirty="0"/>
              <a:t>2: </a:t>
            </a:r>
            <a:r>
              <a:rPr lang="en-US" altLang="zh-CN" dirty="0">
                <a:solidFill>
                  <a:srgbClr val="00B050"/>
                </a:solidFill>
              </a:rPr>
              <a:t>Separate </a:t>
            </a:r>
            <a:r>
              <a:rPr lang="en-US" altLang="zh-CN" dirty="0"/>
              <a:t>and reconstruct individual images involved in mixing. </a:t>
            </a:r>
          </a:p>
          <a:p>
            <a:endParaRPr lang="en-AU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61F6BB6-5F2E-EA42-7A42-C36788F33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7"/>
    </mc:Choice>
    <mc:Fallback xmlns="">
      <p:transition spd="slow" advTm="13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A2CC7-073B-F92D-1021-530B9081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Blind Image Decomposition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DF122-AA70-2CA9-ECBC-1FD4A76B0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We design a simple yet general, and flexible model, dubbed </a:t>
            </a:r>
            <a:r>
              <a:rPr lang="en-US" altLang="zh-CN" b="1" i="1" dirty="0" err="1"/>
              <a:t>BIDeN</a:t>
            </a:r>
            <a:r>
              <a:rPr lang="en-US" altLang="zh-CN" dirty="0"/>
              <a:t> (</a:t>
            </a:r>
            <a:r>
              <a:rPr lang="en-US" altLang="zh-CN" b="1" i="1" dirty="0"/>
              <a:t>B</a:t>
            </a:r>
            <a:r>
              <a:rPr lang="en-US" altLang="zh-CN" dirty="0"/>
              <a:t>lind </a:t>
            </a:r>
            <a:r>
              <a:rPr lang="en-US" altLang="zh-CN" b="1" i="1" dirty="0"/>
              <a:t>I</a:t>
            </a:r>
            <a:r>
              <a:rPr lang="en-US" altLang="zh-CN" dirty="0"/>
              <a:t>mage </a:t>
            </a:r>
            <a:r>
              <a:rPr lang="en-US" altLang="zh-CN" b="1" i="1" dirty="0"/>
              <a:t>De</a:t>
            </a:r>
            <a:r>
              <a:rPr lang="en-US" altLang="zh-CN" dirty="0"/>
              <a:t>composition </a:t>
            </a:r>
            <a:r>
              <a:rPr lang="en-US" altLang="zh-CN" b="1" i="1" dirty="0"/>
              <a:t>N</a:t>
            </a:r>
            <a:r>
              <a:rPr lang="en-US" altLang="zh-CN" dirty="0"/>
              <a:t>etwork)</a:t>
            </a:r>
            <a:endParaRPr lang="zh-CN" altLang="en-US" dirty="0"/>
          </a:p>
          <a:p>
            <a:endParaRPr lang="en-AU" dirty="0"/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79CCA0CD-C04D-F57F-B297-9BC7649C4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1" y="3327107"/>
            <a:ext cx="11211737" cy="2849856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84E8469-55D5-3CED-38EC-EB8FCE3F43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2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08"/>
    </mc:Choice>
    <mc:Fallback xmlns="">
      <p:transition spd="slow" advTm="28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2F31-6C53-341C-73CD-F888EF573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Benchmark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E3699-0222-DC45-7605-2F38B2CA1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To facilitate research on BID task, we construct three benchmark datasets, including:</a:t>
            </a:r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I: Mixed image decomposition across multiple domains.</a:t>
            </a:r>
          </a:p>
          <a:p>
            <a:pPr marL="0" indent="0">
              <a:buNone/>
            </a:pPr>
            <a:r>
              <a:rPr lang="en-US" altLang="zh-CN" dirty="0"/>
              <a:t>II: Real-scenario </a:t>
            </a:r>
            <a:r>
              <a:rPr lang="en-US" altLang="zh-CN" dirty="0" err="1"/>
              <a:t>deraining</a:t>
            </a:r>
            <a:r>
              <a:rPr lang="en-US" altLang="zh-CN" dirty="0"/>
              <a:t>.</a:t>
            </a:r>
          </a:p>
          <a:p>
            <a:pPr marL="0" indent="0">
              <a:buNone/>
            </a:pPr>
            <a:r>
              <a:rPr lang="en-US" altLang="zh-CN" dirty="0"/>
              <a:t>III: Joint shadow/reflection/watermark removal.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AU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6F8AED8-BBA1-8497-652B-5156DEFF5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3"/>
    </mc:Choice>
    <mc:Fallback xmlns="">
      <p:transition spd="slow" advTm="1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6271-10DE-BED8-8A4E-F44CF6C15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sz="4900" dirty="0">
                <a:effectLst/>
              </a:rPr>
              <a:t>Task II.A: Real scenario </a:t>
            </a:r>
            <a:r>
              <a:rPr lang="en-US" sz="4900" dirty="0" err="1">
                <a:effectLst/>
              </a:rPr>
              <a:t>deraining</a:t>
            </a:r>
            <a:r>
              <a:rPr lang="en-US" sz="4900" dirty="0">
                <a:effectLst/>
              </a:rPr>
              <a:t> in driving</a:t>
            </a:r>
            <a:br>
              <a:rPr lang="en-AU" dirty="0">
                <a:effectLst/>
                <a:latin typeface="Arial" panose="020B0604020202020204" pitchFamily="34" charset="0"/>
              </a:rPr>
            </a:br>
            <a:endParaRPr lang="en-AU" dirty="0"/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9342DC44-5026-35EC-A6F2-7E0D63405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8" y="1387869"/>
            <a:ext cx="10608082" cy="3783603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49879FBE-D5D1-2CAD-5575-1F80EC793E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0" y="5225531"/>
            <a:ext cx="10045748" cy="468371"/>
          </a:xfrm>
          <a:prstGeom prst="rect">
            <a:avLst/>
          </a:prstGeom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42E52FFF-49A5-D7B7-4E73-95451024BD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19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8"/>
    </mc:Choice>
    <mc:Fallback xmlns="">
      <p:transition spd="slow" advTm="19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3A156-63DF-4C20-F551-5B107F6D4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Task II.A: Real scenario </a:t>
            </a:r>
            <a:r>
              <a:rPr lang="en-US" dirty="0" err="1">
                <a:effectLst/>
              </a:rPr>
              <a:t>deraining</a:t>
            </a:r>
            <a:r>
              <a:rPr lang="en-US" dirty="0">
                <a:effectLst/>
              </a:rPr>
              <a:t> in driving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DE237-6ADD-6F46-9524-A8B560E4C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422464"/>
            <a:ext cx="10238196" cy="236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AAD10-D166-0EE4-2E38-494463420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47" y="3822983"/>
            <a:ext cx="10138983" cy="2369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E03EE8-9394-429C-FAAE-C57E495DAFA8}"/>
              </a:ext>
            </a:extLst>
          </p:cNvPr>
          <p:cNvSpPr txBox="1"/>
          <p:nvPr/>
        </p:nvSpPr>
        <p:spPr>
          <a:xfrm>
            <a:off x="2890339" y="6262042"/>
            <a:ext cx="8186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 err="1"/>
              <a:t>BIDeN</a:t>
            </a:r>
            <a:r>
              <a:rPr lang="en-AU" sz="2400" dirty="0"/>
              <a:t> performs well with most source components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7D1F1CE4-052E-FA77-EBA8-A473ABC6F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1947" t="-125896" r="-261947" b="-125896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1"/>
    </mc:Choice>
    <mc:Fallback xmlns="">
      <p:transition spd="slow" advTm="1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2|7.9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1141</Words>
  <Application>Microsoft Office PowerPoint</Application>
  <PresentationFormat>Widescreen</PresentationFormat>
  <Paragraphs>105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主题</vt:lpstr>
      <vt:lpstr>Blind Image Decomposition</vt:lpstr>
      <vt:lpstr>PowerPoint Presentation</vt:lpstr>
      <vt:lpstr>PowerPoint Presentation</vt:lpstr>
      <vt:lpstr>PowerPoint Presentation</vt:lpstr>
      <vt:lpstr>Task format</vt:lpstr>
      <vt:lpstr>Blind Image Decomposition Network</vt:lpstr>
      <vt:lpstr>Benchmark datasets</vt:lpstr>
      <vt:lpstr> Task II.A: Real scenario deraining in driving </vt:lpstr>
      <vt:lpstr>Task II.A: Real scenario deraining in driving</vt:lpstr>
      <vt:lpstr>Task II.A: Real scenario deraining in driving</vt:lpstr>
      <vt:lpstr>Task II.B: Real scenario deraining in general</vt:lpstr>
      <vt:lpstr>Task II.B: Real scenario deraining in general</vt:lpstr>
      <vt:lpstr> Task III: Joint shadow/reflection/watermark removal</vt:lpstr>
      <vt:lpstr>Task III: Joint shadow/reflection/watermark removal</vt:lpstr>
      <vt:lpstr>Task III: Joint shadow/reflection/watermark removal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image-to-image translation with contrastive learning</dc:title>
  <dc:creator>junlin han</dc:creator>
  <cp:lastModifiedBy>junlin han</cp:lastModifiedBy>
  <cp:revision>868</cp:revision>
  <dcterms:created xsi:type="dcterms:W3CDTF">2021-01-18T08:31:00Z</dcterms:created>
  <dcterms:modified xsi:type="dcterms:W3CDTF">2022-09-24T14:59:13Z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